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4083" r:id="rId6"/>
  </p:sldMasterIdLst>
  <p:notesMasterIdLst>
    <p:notesMasterId r:id="rId22"/>
  </p:notesMasterIdLst>
  <p:sldIdLst>
    <p:sldId id="260" r:id="rId7"/>
    <p:sldId id="280" r:id="rId8"/>
    <p:sldId id="272" r:id="rId9"/>
    <p:sldId id="274" r:id="rId10"/>
    <p:sldId id="275" r:id="rId11"/>
    <p:sldId id="276" r:id="rId12"/>
    <p:sldId id="266" r:id="rId13"/>
    <p:sldId id="262" r:id="rId14"/>
    <p:sldId id="281" r:id="rId15"/>
    <p:sldId id="268" r:id="rId16"/>
    <p:sldId id="269" r:id="rId17"/>
    <p:sldId id="277" r:id="rId18"/>
    <p:sldId id="279" r:id="rId19"/>
    <p:sldId id="27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57382-E1A1-039F-5E3D-120F3C58D1DF}" v="230" dt="2025-01-30T13:57:50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2327-14AB-48F3-B4BC-0C4AD7A8DB34}" type="datetimeFigureOut"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19EAC-37F0-4A03-B7F3-EE1F76128C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9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0FABBFA5-65BC-47B2-B689-2DC1E3410D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AB658B0-93D7-404D-940F-F949019724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1F803491-4982-46E2-93F5-51BA725FB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6DDD7A-886B-42F3-9763-F056A3916C3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A8B8EC69-E1A6-4A27-A2C3-6418EB069B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0FF7C64E-8E7C-4DCC-BAAE-8B0E8040E1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6731D2BC-A09E-4E4B-BAD0-6EDC0654E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92A218-B194-45F1-8F1C-43B7A1D6385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439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E0A3306-9FDF-4D7D-897D-14CBE008E2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63919EB9-A073-4AAD-B73D-AE9F2EF1E7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478ED380-1A68-483B-97E2-0F2DDDE50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C9B31-858A-417E-A94C-23485BA28A6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2FD0EAB4-AEEB-46C5-B50B-18BB7201CB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011C389-C49D-4358-8CD0-57F95ED6FB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4DDB0E30-6B6F-446D-BA6A-7972A8E20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DEF21-1AEA-4EAE-8767-5F18664AE70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1C5F4-B19A-46A9-9CB8-FAEE2DCBCC2B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79A92-C8E2-408D-A408-1CDE2370A6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1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C58A3E-FDA4-4E2D-B124-92ABB4856084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D9971-131B-4BA9-972D-17CFE4D81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90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D7D693-417B-4EE7-8EA9-FDB5E407A301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55811-F39F-4A82-B821-892B91A325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0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7E8D33-EE70-49D7-A42C-BE02AB9ACE11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6F244-59BA-4DCC-9BB6-AFBB94C62E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31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BA0A9D-9C1D-4DF3-9C4B-3FC4FAC8CB88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4965E-5E5B-4747-9A5B-CBC8716E8D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2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3C5913-5638-464C-A588-15706EF5CB41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B781C-DE0A-4AD8-A1D5-6C1C7C44F2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97955A-8A08-48A3-A3CB-FE0393339700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F3826-DC70-467C-BD94-71F6AC85C5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49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27A9A8-1982-4813-BCDF-714D9231A0C8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CCB17-875C-4DEA-9A9E-760887C2BB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4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2547B2-401E-46D3-B6C2-CF2E4E33A8EF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E0AAD-52F6-45F8-AC4B-99FC1C53A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21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AA6017-0C4C-4AB0-8B72-AE11523589E1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1E126-5B73-4539-8F61-7740C118C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42B2DB-402E-44BB-AE7B-12286AA6E280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4779C-083F-4B3B-8842-C4321F3602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78E29-2D95-4B01-8850-EDE62A7349E0}" type="datetimeFigureOut">
              <a:rPr lang="en-US" smtClean="0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AA37B7-1A75-4527-A839-E3C40757FF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1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atie.wolff@alliancetheatre.org" TargetMode="External"/><Relationship Id="rId2" Type="http://schemas.openxmlformats.org/officeDocument/2006/relationships/hyperlink" Target="mailto:liz.davis@alliancetheatre.or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liancetheatre.org/poetry-out-lou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etryoutloud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7/08/26/opinion/sunday/memorize-poems-poetry-education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CA03-9924-4371-D3D3-882871E6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366" y="68792"/>
            <a:ext cx="7404100" cy="1336146"/>
          </a:xfrm>
        </p:spPr>
        <p:txBody>
          <a:bodyPr/>
          <a:lstStyle/>
          <a:p>
            <a:pPr algn="ctr"/>
            <a:r>
              <a:rPr lang="en-US" b="1" dirty="0">
                <a:cs typeface="Calibri Light"/>
              </a:rPr>
              <a:t>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BEF5-85BD-1A62-0C6B-412A4AC75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367" y="1206357"/>
            <a:ext cx="7404100" cy="133508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cs typeface="Calibri"/>
              </a:rPr>
              <a:t>Virtual (via Zoom)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Thursday, November 14 (4-5 PM EST) 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Thursday, December 5 (3-4 PM EST)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6B485B-9E13-3329-CC42-58908109E1B9}"/>
              </a:ext>
            </a:extLst>
          </p:cNvPr>
          <p:cNvCxnSpPr/>
          <p:nvPr/>
        </p:nvCxnSpPr>
        <p:spPr>
          <a:xfrm>
            <a:off x="3733799" y="304801"/>
            <a:ext cx="4234" cy="6449482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A938AF-B4AC-3F61-E055-A7963648BF1F}"/>
              </a:ext>
            </a:extLst>
          </p:cNvPr>
          <p:cNvSpPr txBox="1"/>
          <p:nvPr/>
        </p:nvSpPr>
        <p:spPr>
          <a:xfrm>
            <a:off x="4331229" y="6085202"/>
            <a:ext cx="70643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dirty="0">
                <a:latin typeface="Calibri"/>
                <a:ea typeface="Segoe UI"/>
                <a:cs typeface="Segoe UI"/>
              </a:rPr>
              <a:t>​</a:t>
            </a:r>
          </a:p>
          <a:p>
            <a:pPr algn="ctr"/>
            <a:r>
              <a:rPr lang="en-US" b="1" dirty="0">
                <a:latin typeface="Calibri"/>
                <a:ea typeface="Segoe UI"/>
                <a:cs typeface="Segoe UI"/>
              </a:rPr>
              <a:t>#POL2025 | #IAmPoetryOutLoud | #POL20Years</a:t>
            </a:r>
            <a:endParaRPr lang="en-US" dirty="0"/>
          </a:p>
        </p:txBody>
      </p:sp>
      <p:pic>
        <p:nvPicPr>
          <p:cNvPr id="9" name="Picture 8" descr="A white and black sign with a microphone&#10;&#10;Description automatically generated">
            <a:extLst>
              <a:ext uri="{FF2B5EF4-FFF2-40B4-BE49-F238E27FC236}">
                <a16:creationId xmlns:a16="http://schemas.microsoft.com/office/drawing/2014/main" id="{AA5B620A-8FC5-FBCA-D752-ECAA04C9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3" y="3940146"/>
            <a:ext cx="3236767" cy="2792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1FBB8-E0DA-D605-137B-E46D6FD3E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9" y="367996"/>
            <a:ext cx="2405416" cy="1673578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898065B5-BD5B-125D-12F8-AC7E9434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99" y="2425395"/>
            <a:ext cx="2540001" cy="1312334"/>
          </a:xfrm>
          <a:prstGeom prst="rect">
            <a:avLst/>
          </a:prstGeom>
        </p:spPr>
      </p:pic>
      <p:pic>
        <p:nvPicPr>
          <p:cNvPr id="8" name="Picture 7" descr="A purple rectangle with black text&#10;&#10;Description automatically generated">
            <a:extLst>
              <a:ext uri="{FF2B5EF4-FFF2-40B4-BE49-F238E27FC236}">
                <a16:creationId xmlns:a16="http://schemas.microsoft.com/office/drawing/2014/main" id="{A04E5CB8-AC9D-4403-5641-91A6C0A40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084" y="5571392"/>
            <a:ext cx="6096000" cy="757267"/>
          </a:xfrm>
          <a:prstGeom prst="rect">
            <a:avLst/>
          </a:prstGeom>
        </p:spPr>
      </p:pic>
      <p:pic>
        <p:nvPicPr>
          <p:cNvPr id="13" name="Picture 12" descr="A person in a red jacket speaking into a microphone&#10;&#10;Description automatically generated">
            <a:extLst>
              <a:ext uri="{FF2B5EF4-FFF2-40B4-BE49-F238E27FC236}">
                <a16:creationId xmlns:a16="http://schemas.microsoft.com/office/drawing/2014/main" id="{F1201AB0-B935-6B13-99B4-D12971674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782" y="2698665"/>
            <a:ext cx="2282653" cy="2727240"/>
          </a:xfrm>
          <a:prstGeom prst="rect">
            <a:avLst/>
          </a:prstGeom>
        </p:spPr>
      </p:pic>
      <p:pic>
        <p:nvPicPr>
          <p:cNvPr id="14" name="Picture 13" descr="A person in red suit with microphone&#10;&#10;Description automatically generated">
            <a:extLst>
              <a:ext uri="{FF2B5EF4-FFF2-40B4-BE49-F238E27FC236}">
                <a16:creationId xmlns:a16="http://schemas.microsoft.com/office/drawing/2014/main" id="{64433361-4F64-DE4B-3D13-C88977F60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242" y="2698664"/>
            <a:ext cx="2292951" cy="2727239"/>
          </a:xfrm>
          <a:prstGeom prst="rect">
            <a:avLst/>
          </a:prstGeom>
        </p:spPr>
      </p:pic>
      <p:pic>
        <p:nvPicPr>
          <p:cNvPr id="15" name="Picture 14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B88E0BEA-70FD-3192-64F1-384A09DFF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511" y="2698664"/>
            <a:ext cx="2292950" cy="27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7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5417-CA81-2833-E8EB-04737F82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State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A8A4-441E-EB26-F692-D2DD7470C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4" y="1825625"/>
            <a:ext cx="1183851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In-Person State Final: 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📍State Final: Saturday, March 8 @ 3 PM (Alliance Theatre; Atlanta, GA)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 🚫 There is no Virtual Option for the State Final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 🏆Approximately 15-20 students will participate in the State Final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What to Expect: </a:t>
            </a:r>
            <a:endParaRPr lang="en-US" dirty="0">
              <a:ea typeface="+mn-lt"/>
              <a:cs typeface="+mn-lt"/>
            </a:endParaRP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🥊Round 1: All Students | Round 2: Top % (TBD) | Round 3: Top 5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🎤 Prepare: 3 poems | Required: (1) Pre-20th Century + (1) 25-lines or fewer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161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4A41B-2E4B-112A-0B22-F4744C91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National Finals 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6134-D625-677B-90FA-73B8D032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5"/>
            <a:ext cx="10515600" cy="51239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000" b="1" dirty="0">
                <a:ea typeface="+mn-lt"/>
                <a:cs typeface="+mn-lt"/>
              </a:rPr>
              <a:t>🗓 </a:t>
            </a:r>
            <a:r>
              <a:rPr lang="en-US" sz="2000" dirty="0">
                <a:ea typeface="+mn-lt"/>
                <a:cs typeface="+mn-lt"/>
              </a:rPr>
              <a:t>National Finals: Monday, May 5 – Wednesday, May 7, 2025 (Washington, DC)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✈️</a:t>
            </a:r>
            <a:r>
              <a:rPr lang="en-US" sz="2000" dirty="0">
                <a:cs typeface="Calibri"/>
              </a:rPr>
              <a:t>: Prizes and Travel are provided and administered by the Poetry Foundation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499E0589-2BB3-995D-3039-0CA85260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684" y="2508049"/>
            <a:ext cx="6613543" cy="38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4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88B2AC-D4E0-4CCE-88BD-5145CDFD0ABE}"/>
              </a:ext>
            </a:extLst>
          </p:cNvPr>
          <p:cNvSpPr/>
          <p:nvPr/>
        </p:nvSpPr>
        <p:spPr>
          <a:xfrm>
            <a:off x="1524000" y="914400"/>
            <a:ext cx="9144000" cy="595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1028D889-E2AF-4F23-804B-39EA842D03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/>
        </p:blipFill>
        <p:spPr bwMode="auto">
          <a:xfrm>
            <a:off x="1524000" y="914400"/>
            <a:ext cx="9144000" cy="609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Box 5">
            <a:extLst>
              <a:ext uri="{FF2B5EF4-FFF2-40B4-BE49-F238E27FC236}">
                <a16:creationId xmlns:a16="http://schemas.microsoft.com/office/drawing/2014/main" id="{313FFC6E-B8DE-4A5A-AE25-5B30E64A0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9661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Prizes at State and National Finals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C0936FC-4985-431D-B595-1CFF2B446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356" y="1143001"/>
            <a:ext cx="36004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1200"/>
              </a:spcAft>
              <a:defRPr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National Finals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$20,000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for POL National Champion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$10,000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$5,000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for the second and third place national finalists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$1,000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each for the other six national finalists and for three honorable mention recipients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$500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stipend for schools/organizations of top nine finalists and three honorable mention recipients to purchase poetry materials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789788C-EB47-4305-96D7-693C7A193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194" y="1143000"/>
            <a:ext cx="423080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1200"/>
              </a:spcAft>
              <a:defRPr/>
            </a:pPr>
            <a:r>
              <a:rPr lang="en-US" altLang="en-US" sz="2000" b="1">
                <a:latin typeface="Arial"/>
                <a:cs typeface="Arial"/>
              </a:rPr>
              <a:t>State Finals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/>
                <a:cs typeface="Arial"/>
              </a:rPr>
              <a:t>$200 </a:t>
            </a:r>
            <a:r>
              <a:rPr lang="en-US" altLang="en-US" sz="2000">
                <a:latin typeface="Arial"/>
                <a:cs typeface="Arial"/>
              </a:rPr>
              <a:t>for POL State Champion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/>
                <a:cs typeface="Arial"/>
              </a:rPr>
              <a:t>$500</a:t>
            </a:r>
            <a:r>
              <a:rPr lang="en-US" altLang="en-US" sz="2000">
                <a:latin typeface="Arial"/>
                <a:cs typeface="Arial"/>
              </a:rPr>
              <a:t> stipend for school or organization for poetry materials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/>
                <a:cs typeface="Arial"/>
              </a:rPr>
              <a:t>$100 </a:t>
            </a:r>
            <a:r>
              <a:rPr lang="en-US" altLang="en-US" sz="2000">
                <a:latin typeface="Arial"/>
                <a:cs typeface="Arial"/>
              </a:rPr>
              <a:t>for POL State Runner-Up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>
                <a:latin typeface="Arial"/>
                <a:cs typeface="Arial"/>
              </a:rPr>
              <a:t>$200 </a:t>
            </a:r>
            <a:r>
              <a:rPr lang="en-US" altLang="en-US" sz="2000">
                <a:latin typeface="Arial"/>
                <a:cs typeface="Arial"/>
              </a:rPr>
              <a:t>stipend for school or community organization for poetry materials</a:t>
            </a:r>
            <a:endParaRPr lang="en-US" altLang="en-US" sz="2000"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25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A346-DB4E-E041-A08F-C0317558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 Light"/>
              </a:rPr>
              <a:t>Questions + Discussion</a:t>
            </a:r>
          </a:p>
        </p:txBody>
      </p:sp>
      <p:pic>
        <p:nvPicPr>
          <p:cNvPr id="3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0FEACC-3A02-2972-9D32-7388EB4B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603" y="1979925"/>
            <a:ext cx="6475708" cy="39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A346-DB4E-E041-A08F-C0317558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Closure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767299-B35D-CC8C-730E-FBADC3965CC7}"/>
              </a:ext>
            </a:extLst>
          </p:cNvPr>
          <p:cNvSpPr txBox="1">
            <a:spLocks/>
          </p:cNvSpPr>
          <p:nvPr/>
        </p:nvSpPr>
        <p:spPr>
          <a:xfrm>
            <a:off x="162465" y="1825625"/>
            <a:ext cx="1189582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Action Items: </a:t>
            </a:r>
            <a:endParaRPr lang="en-US" dirty="0"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a typeface="+mn-lt"/>
                <a:cs typeface="+mn-lt"/>
              </a:rPr>
              <a:t>✅ Register for the program by </a:t>
            </a:r>
            <a:r>
              <a:rPr lang="en-US" b="1" dirty="0">
                <a:ea typeface="+mn-lt"/>
                <a:cs typeface="+mn-lt"/>
              </a:rPr>
              <a:t>Friday, January 17, 2025</a:t>
            </a:r>
            <a:endParaRPr lang="en-US" b="1" u="sng" dirty="0"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✅ Hold a local contest and report a champion by </a:t>
            </a:r>
            <a:r>
              <a:rPr lang="en-US" b="1" dirty="0">
                <a:cs typeface="Calibri"/>
              </a:rPr>
              <a:t>Wednesday, January 29, 2025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Contact: </a:t>
            </a: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Liz Davis, Producer – </a:t>
            </a:r>
            <a:r>
              <a:rPr lang="en-US" dirty="0">
                <a:ea typeface="Calibri"/>
                <a:cs typeface="Calibri"/>
                <a:hlinkClick r:id="rId2"/>
              </a:rPr>
              <a:t>liz.davis@alliancetheatre.org</a:t>
            </a:r>
            <a:r>
              <a:rPr lang="en-US" dirty="0">
                <a:ea typeface="Calibri"/>
                <a:cs typeface="Calibri"/>
              </a:rPr>
              <a:t> </a:t>
            </a: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Katie Wolff, Associate Producer – </a:t>
            </a:r>
            <a:r>
              <a:rPr lang="en-US" dirty="0">
                <a:ea typeface="Calibri"/>
                <a:cs typeface="Calibri"/>
                <a:hlinkClick r:id="rId3"/>
              </a:rPr>
              <a:t>katie.wolff@alliancetheatre.org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General Inquiries: </a:t>
            </a:r>
            <a:r>
              <a:rPr lang="en-US" dirty="0">
                <a:ea typeface="Calibri"/>
                <a:cs typeface="Calibri"/>
                <a:hlinkClick r:id="rId2"/>
              </a:rPr>
              <a:t>poetryoutloud@alliancetheatre.org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76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4DEFD6-E4F7-49B2-9020-457A61E30302}"/>
              </a:ext>
            </a:extLst>
          </p:cNvPr>
          <p:cNvSpPr txBox="1"/>
          <p:nvPr/>
        </p:nvSpPr>
        <p:spPr>
          <a:xfrm>
            <a:off x="2495550" y="1406982"/>
            <a:ext cx="7200900" cy="1292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Poetry Out Loud is a partnership of the National Endowment for the Arts, the Poetry Foundation, and the State and Jurisdictional Arts Agencies of the United States.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solidFill>
                <a:srgbClr val="221E1F"/>
              </a:solidFill>
              <a:latin typeface="+mn-lt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6E80912-993B-4473-951A-FD57005A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546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 &amp; Acknowledgments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20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TextBox 1">
            <a:extLst>
              <a:ext uri="{FF2B5EF4-FFF2-40B4-BE49-F238E27FC236}">
                <a16:creationId xmlns:a16="http://schemas.microsoft.com/office/drawing/2014/main" id="{2C08E8E9-E24F-4EDE-84F8-BB089F13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2699206"/>
            <a:ext cx="784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  <a:latin typeface="Arial"/>
                <a:cs typeface="Arial"/>
              </a:rPr>
              <a:t>All photos and screenshots [on Poetry Out Loud slides] taken by James Kegley &amp; 5:00 Films. </a:t>
            </a:r>
            <a:endParaRPr lang="en-US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30F2A-C712-42E5-956E-8A4DF9FE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61" y="3429000"/>
            <a:ext cx="2879560" cy="2880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DD8BB-84B7-45AF-ADE9-01FECF699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429000"/>
            <a:ext cx="20574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76F6-A720-92F7-6A14-B8C310C6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443" y="313639"/>
            <a:ext cx="7251357" cy="1377049"/>
          </a:xfrm>
        </p:spPr>
        <p:txBody>
          <a:bodyPr/>
          <a:lstStyle/>
          <a:p>
            <a:r>
              <a:rPr lang="en-US" b="1" dirty="0">
                <a:cs typeface="Calibri Light"/>
              </a:rPr>
              <a:t>Our North Star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3BEF2-72E2-18A4-8742-96A3CBBF7F2A}"/>
              </a:ext>
            </a:extLst>
          </p:cNvPr>
          <p:cNvSpPr txBox="1"/>
          <p:nvPr/>
        </p:nvSpPr>
        <p:spPr>
          <a:xfrm>
            <a:off x="4103944" y="1691287"/>
            <a:ext cx="726086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Calibri"/>
              </a:rPr>
              <a:t>Poetry Out Loud at the Alliance Theatre --</a:t>
            </a:r>
            <a:endParaRPr lang="en-US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We wholeheartedly support teachers.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We encourage students to bring their authentic, whole selves and share their unique gifts and truths.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We celebrate the community.</a:t>
            </a:r>
          </a:p>
        </p:txBody>
      </p:sp>
      <p:pic>
        <p:nvPicPr>
          <p:cNvPr id="3" name="Picture 2" descr="A yellow star with many rays&#10;&#10;Description automatically generated">
            <a:extLst>
              <a:ext uri="{FF2B5EF4-FFF2-40B4-BE49-F238E27FC236}">
                <a16:creationId xmlns:a16="http://schemas.microsoft.com/office/drawing/2014/main" id="{3F3EE154-4BB2-B0EA-B964-28DF2F5C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21" y="1689027"/>
            <a:ext cx="2119223" cy="2062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1AA10-EC7D-9972-A386-CFE4E59C9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4" y="4105143"/>
            <a:ext cx="2771913" cy="20588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22790C-8FD8-C872-CAFC-CAF171025485}"/>
              </a:ext>
            </a:extLst>
          </p:cNvPr>
          <p:cNvCxnSpPr/>
          <p:nvPr/>
        </p:nvCxnSpPr>
        <p:spPr>
          <a:xfrm>
            <a:off x="3733799" y="304801"/>
            <a:ext cx="4234" cy="6449482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urple rectangle with black text&#10;&#10;Description automatically generated">
            <a:extLst>
              <a:ext uri="{FF2B5EF4-FFF2-40B4-BE49-F238E27FC236}">
                <a16:creationId xmlns:a16="http://schemas.microsoft.com/office/drawing/2014/main" id="{82891F6B-442A-9FF9-8F95-43A3F1B3B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219" y="5406635"/>
            <a:ext cx="6096000" cy="7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59896-9F04-FF85-A76E-2305884C1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" r="8051" b="11091"/>
          <a:stretch/>
        </p:blipFill>
        <p:spPr>
          <a:xfrm>
            <a:off x="848264" y="8628"/>
            <a:ext cx="10509849" cy="6849373"/>
          </a:xfrm>
          <a:prstGeom prst="rect">
            <a:avLst/>
          </a:prstGeom>
          <a:solidFill>
            <a:srgbClr val="3D7ACA"/>
          </a:solidFill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7CC136A-A77A-B7DA-48AC-37F7316053C8}"/>
              </a:ext>
            </a:extLst>
          </p:cNvPr>
          <p:cNvSpPr/>
          <p:nvPr/>
        </p:nvSpPr>
        <p:spPr>
          <a:xfrm>
            <a:off x="3323607" y="328931"/>
            <a:ext cx="6104814" cy="3318100"/>
          </a:xfrm>
          <a:custGeom>
            <a:avLst/>
            <a:gdLst>
              <a:gd name="connsiteX0" fmla="*/ 0 w 5105400"/>
              <a:gd name="connsiteY0" fmla="*/ 0 h 2819400"/>
              <a:gd name="connsiteX1" fmla="*/ 5105400 w 5105400"/>
              <a:gd name="connsiteY1" fmla="*/ 0 h 2819400"/>
              <a:gd name="connsiteX2" fmla="*/ 5105400 w 5105400"/>
              <a:gd name="connsiteY2" fmla="*/ 2819400 h 2819400"/>
              <a:gd name="connsiteX3" fmla="*/ 0 w 5105400"/>
              <a:gd name="connsiteY3" fmla="*/ 2819400 h 2819400"/>
              <a:gd name="connsiteX4" fmla="*/ 0 w 5105400"/>
              <a:gd name="connsiteY4" fmla="*/ 0 h 2819400"/>
              <a:gd name="connsiteX0" fmla="*/ 0 w 5158408"/>
              <a:gd name="connsiteY0" fmla="*/ 0 h 2819400"/>
              <a:gd name="connsiteX1" fmla="*/ 5158408 w 5158408"/>
              <a:gd name="connsiteY1" fmla="*/ 0 h 2819400"/>
              <a:gd name="connsiteX2" fmla="*/ 5158408 w 5158408"/>
              <a:gd name="connsiteY2" fmla="*/ 2819400 h 2819400"/>
              <a:gd name="connsiteX3" fmla="*/ 53008 w 5158408"/>
              <a:gd name="connsiteY3" fmla="*/ 2819400 h 2819400"/>
              <a:gd name="connsiteX4" fmla="*/ 0 w 5158408"/>
              <a:gd name="connsiteY4" fmla="*/ 0 h 2819400"/>
              <a:gd name="connsiteX0" fmla="*/ 26505 w 5184913"/>
              <a:gd name="connsiteY0" fmla="*/ 0 h 2898913"/>
              <a:gd name="connsiteX1" fmla="*/ 5184913 w 5184913"/>
              <a:gd name="connsiteY1" fmla="*/ 0 h 2898913"/>
              <a:gd name="connsiteX2" fmla="*/ 5184913 w 5184913"/>
              <a:gd name="connsiteY2" fmla="*/ 2819400 h 2898913"/>
              <a:gd name="connsiteX3" fmla="*/ 0 w 5184913"/>
              <a:gd name="connsiteY3" fmla="*/ 2898913 h 2898913"/>
              <a:gd name="connsiteX4" fmla="*/ 26505 w 5184913"/>
              <a:gd name="connsiteY4" fmla="*/ 0 h 2898913"/>
              <a:gd name="connsiteX0" fmla="*/ 26505 w 5357192"/>
              <a:gd name="connsiteY0" fmla="*/ 0 h 2898913"/>
              <a:gd name="connsiteX1" fmla="*/ 5184913 w 5357192"/>
              <a:gd name="connsiteY1" fmla="*/ 0 h 2898913"/>
              <a:gd name="connsiteX2" fmla="*/ 5357192 w 5357192"/>
              <a:gd name="connsiteY2" fmla="*/ 2845904 h 2898913"/>
              <a:gd name="connsiteX3" fmla="*/ 0 w 5357192"/>
              <a:gd name="connsiteY3" fmla="*/ 2898913 h 2898913"/>
              <a:gd name="connsiteX4" fmla="*/ 26505 w 5357192"/>
              <a:gd name="connsiteY4" fmla="*/ 0 h 2898913"/>
              <a:gd name="connsiteX0" fmla="*/ 26505 w 5357192"/>
              <a:gd name="connsiteY0" fmla="*/ 0 h 2898913"/>
              <a:gd name="connsiteX1" fmla="*/ 5251174 w 5357192"/>
              <a:gd name="connsiteY1" fmla="*/ 0 h 2898913"/>
              <a:gd name="connsiteX2" fmla="*/ 5357192 w 5357192"/>
              <a:gd name="connsiteY2" fmla="*/ 2845904 h 2898913"/>
              <a:gd name="connsiteX3" fmla="*/ 0 w 5357192"/>
              <a:gd name="connsiteY3" fmla="*/ 2898913 h 2898913"/>
              <a:gd name="connsiteX4" fmla="*/ 26505 w 5357192"/>
              <a:gd name="connsiteY4" fmla="*/ 0 h 2898913"/>
              <a:gd name="connsiteX0" fmla="*/ 26505 w 5357192"/>
              <a:gd name="connsiteY0" fmla="*/ 13252 h 2912165"/>
              <a:gd name="connsiteX1" fmla="*/ 2680252 w 5357192"/>
              <a:gd name="connsiteY1" fmla="*/ 0 h 2912165"/>
              <a:gd name="connsiteX2" fmla="*/ 5251174 w 5357192"/>
              <a:gd name="connsiteY2" fmla="*/ 13252 h 2912165"/>
              <a:gd name="connsiteX3" fmla="*/ 5357192 w 5357192"/>
              <a:gd name="connsiteY3" fmla="*/ 2859156 h 2912165"/>
              <a:gd name="connsiteX4" fmla="*/ 0 w 5357192"/>
              <a:gd name="connsiteY4" fmla="*/ 2912165 h 2912165"/>
              <a:gd name="connsiteX5" fmla="*/ 26505 w 5357192"/>
              <a:gd name="connsiteY5" fmla="*/ 13252 h 2912165"/>
              <a:gd name="connsiteX0" fmla="*/ 26505 w 5357192"/>
              <a:gd name="connsiteY0" fmla="*/ 13252 h 2912165"/>
              <a:gd name="connsiteX1" fmla="*/ 2720009 w 5357192"/>
              <a:gd name="connsiteY1" fmla="*/ 0 h 2912165"/>
              <a:gd name="connsiteX2" fmla="*/ 5251174 w 5357192"/>
              <a:gd name="connsiteY2" fmla="*/ 13252 h 2912165"/>
              <a:gd name="connsiteX3" fmla="*/ 5357192 w 5357192"/>
              <a:gd name="connsiteY3" fmla="*/ 2859156 h 2912165"/>
              <a:gd name="connsiteX4" fmla="*/ 0 w 5357192"/>
              <a:gd name="connsiteY4" fmla="*/ 2912165 h 2912165"/>
              <a:gd name="connsiteX5" fmla="*/ 26505 w 5357192"/>
              <a:gd name="connsiteY5" fmla="*/ 13252 h 291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7192" h="2912165">
                <a:moveTo>
                  <a:pt x="26505" y="13252"/>
                </a:moveTo>
                <a:lnTo>
                  <a:pt x="2720009" y="0"/>
                </a:lnTo>
                <a:lnTo>
                  <a:pt x="5251174" y="13252"/>
                </a:lnTo>
                <a:lnTo>
                  <a:pt x="5357192" y="2859156"/>
                </a:lnTo>
                <a:lnTo>
                  <a:pt x="0" y="2912165"/>
                </a:lnTo>
                <a:lnTo>
                  <a:pt x="26505" y="13252"/>
                </a:lnTo>
                <a:close/>
              </a:path>
            </a:pathLst>
          </a:custGeom>
          <a:solidFill>
            <a:srgbClr val="3D7A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D1A98E4-CE4F-FCA7-C241-1BA7A5B6F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283" y="488979"/>
            <a:ext cx="582326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Poetry Out Loud</a:t>
            </a:r>
            <a:endParaRPr lang="en-US" sz="2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altLang="en-US" sz="280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is a national arts education program that encourages the study of great poetry by offering free educational materials and a dynamic recitation competition for high school students across the country. </a:t>
            </a:r>
            <a:endParaRPr lang="en-US" sz="2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59F11-E575-96B8-57FE-C6D54E09E973}"/>
              </a:ext>
            </a:extLst>
          </p:cNvPr>
          <p:cNvSpPr/>
          <p:nvPr/>
        </p:nvSpPr>
        <p:spPr>
          <a:xfrm>
            <a:off x="-5367" y="10733"/>
            <a:ext cx="847858" cy="68472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C611A-248F-2F35-A197-D7812A06F5D9}"/>
              </a:ext>
            </a:extLst>
          </p:cNvPr>
          <p:cNvSpPr/>
          <p:nvPr/>
        </p:nvSpPr>
        <p:spPr>
          <a:xfrm>
            <a:off x="11349506" y="0"/>
            <a:ext cx="847858" cy="68472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7AA1F9-3122-4D13-A67D-AED1972F0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2" r="4360" b="23582"/>
          <a:stretch/>
        </p:blipFill>
        <p:spPr>
          <a:xfrm>
            <a:off x="1524001" y="931862"/>
            <a:ext cx="9144000" cy="5926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028131-6FDD-4016-9AF4-8E06C7E3699A}"/>
              </a:ext>
            </a:extLst>
          </p:cNvPr>
          <p:cNvSpPr/>
          <p:nvPr/>
        </p:nvSpPr>
        <p:spPr>
          <a:xfrm>
            <a:off x="1524000" y="1447800"/>
            <a:ext cx="9144000" cy="19812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B46174F-F30F-4EDC-9502-3FF30F1CA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922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Poetry Out Loud Structure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20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444C27-7059-48E0-8345-6B9E3EFBBADE}"/>
              </a:ext>
            </a:extLst>
          </p:cNvPr>
          <p:cNvSpPr/>
          <p:nvPr/>
        </p:nvSpPr>
        <p:spPr bwMode="auto">
          <a:xfrm>
            <a:off x="1828800" y="1752601"/>
            <a:ext cx="1524000" cy="1408113"/>
          </a:xfrm>
          <a:prstGeom prst="rect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FB47C31-BB45-42FC-97DC-080475BCA437}"/>
              </a:ext>
            </a:extLst>
          </p:cNvPr>
          <p:cNvSpPr/>
          <p:nvPr/>
        </p:nvSpPr>
        <p:spPr bwMode="auto">
          <a:xfrm>
            <a:off x="3450008" y="2304093"/>
            <a:ext cx="561974" cy="32989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5" name="TextBox 3">
            <a:extLst>
              <a:ext uri="{FF2B5EF4-FFF2-40B4-BE49-F238E27FC236}">
                <a16:creationId xmlns:a16="http://schemas.microsoft.com/office/drawing/2014/main" id="{2DAC36F9-9B61-4D9F-BB87-12B5FB5E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684" y="1772574"/>
            <a:ext cx="151801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/>
                <a:cs typeface="Arial"/>
              </a:rPr>
              <a:t>Local Contests</a:t>
            </a:r>
          </a:p>
          <a:p>
            <a:pPr algn="ctr"/>
            <a:endParaRPr lang="en-US" altLang="en-US" sz="1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altLang="en-US" sz="1200" b="1" dirty="0">
                <a:solidFill>
                  <a:schemeClr val="bg1"/>
                </a:solidFill>
                <a:latin typeface="Arial"/>
                <a:cs typeface="Arial"/>
              </a:rPr>
              <a:t>by Friday, 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200" b="1" dirty="0">
                <a:solidFill>
                  <a:schemeClr val="bg1"/>
                </a:solidFill>
                <a:latin typeface="Arial"/>
                <a:cs typeface="Arial"/>
              </a:rPr>
              <a:t>January 24, 2025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601CF8-C86C-4A29-90A8-B492B635AAC5}"/>
              </a:ext>
            </a:extLst>
          </p:cNvPr>
          <p:cNvSpPr/>
          <p:nvPr/>
        </p:nvSpPr>
        <p:spPr bwMode="auto">
          <a:xfrm>
            <a:off x="4108450" y="1765301"/>
            <a:ext cx="1524000" cy="1408113"/>
          </a:xfrm>
          <a:prstGeom prst="rect">
            <a:avLst/>
          </a:prstGeom>
          <a:solidFill>
            <a:srgbClr val="2D72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FD312-D957-4F58-9116-F7C5D4E14F5C}"/>
              </a:ext>
            </a:extLst>
          </p:cNvPr>
          <p:cNvSpPr/>
          <p:nvPr/>
        </p:nvSpPr>
        <p:spPr bwMode="auto">
          <a:xfrm>
            <a:off x="6454775" y="1765301"/>
            <a:ext cx="1524000" cy="1408113"/>
          </a:xfrm>
          <a:prstGeom prst="rect">
            <a:avLst/>
          </a:prstGeom>
          <a:solidFill>
            <a:srgbClr val="02399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8" name="TextBox 17">
            <a:extLst>
              <a:ext uri="{FF2B5EF4-FFF2-40B4-BE49-F238E27FC236}">
                <a16:creationId xmlns:a16="http://schemas.microsoft.com/office/drawing/2014/main" id="{65F89759-6B52-447B-BE25-C194CEAF8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81" y="1772574"/>
            <a:ext cx="152217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/>
                <a:cs typeface="Arial"/>
              </a:rPr>
              <a:t>Regional Contests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February 2025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(4 contests)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D57E1F1-D094-4534-9375-B65CB8AD442E}"/>
              </a:ext>
            </a:extLst>
          </p:cNvPr>
          <p:cNvSpPr/>
          <p:nvPr/>
        </p:nvSpPr>
        <p:spPr bwMode="auto">
          <a:xfrm>
            <a:off x="5786808" y="2351718"/>
            <a:ext cx="561974" cy="32989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0" name="TextBox 21">
            <a:extLst>
              <a:ext uri="{FF2B5EF4-FFF2-40B4-BE49-F238E27FC236}">
                <a16:creationId xmlns:a16="http://schemas.microsoft.com/office/drawing/2014/main" id="{C9491159-6A6A-4DB7-BE0A-FD7E1D424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10" y="1777883"/>
            <a:ext cx="152181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/>
                <a:cs typeface="Arial"/>
              </a:rPr>
              <a:t>State </a:t>
            </a:r>
          </a:p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Arial"/>
                <a:cs typeface="Arial"/>
              </a:rPr>
              <a:t>Final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Saturday, 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March 8, 2025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6D657B65-3507-41FF-81D8-D6AFF0161248}"/>
              </a:ext>
            </a:extLst>
          </p:cNvPr>
          <p:cNvSpPr/>
          <p:nvPr/>
        </p:nvSpPr>
        <p:spPr bwMode="auto">
          <a:xfrm>
            <a:off x="8145833" y="2329493"/>
            <a:ext cx="561974" cy="33178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8EACDB-5C74-496B-BFA2-704CF8745E13}"/>
              </a:ext>
            </a:extLst>
          </p:cNvPr>
          <p:cNvSpPr/>
          <p:nvPr/>
        </p:nvSpPr>
        <p:spPr bwMode="auto">
          <a:xfrm>
            <a:off x="8801100" y="1752601"/>
            <a:ext cx="1524000" cy="1408113"/>
          </a:xfrm>
          <a:prstGeom prst="rect">
            <a:avLst/>
          </a:prstGeom>
          <a:solidFill>
            <a:srgbClr val="012A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3" name="TextBox 24">
            <a:extLst>
              <a:ext uri="{FF2B5EF4-FFF2-40B4-BE49-F238E27FC236}">
                <a16:creationId xmlns:a16="http://schemas.microsoft.com/office/drawing/2014/main" id="{EBBEC2EE-CB72-4399-801D-920A1ABB3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765" y="1776075"/>
            <a:ext cx="16713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/>
                <a:cs typeface="Arial"/>
              </a:rPr>
              <a:t>National</a:t>
            </a:r>
          </a:p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/>
                <a:cs typeface="Arial"/>
              </a:rPr>
              <a:t>Finals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Monday, May 5 -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Wednesday, May 7, 2025</a:t>
            </a:r>
          </a:p>
        </p:txBody>
      </p:sp>
    </p:spTree>
    <p:extLst>
      <p:ext uri="{BB962C8B-B14F-4D97-AF65-F5344CB8AC3E}">
        <p14:creationId xmlns:p14="http://schemas.microsoft.com/office/powerpoint/2010/main" val="219979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5417-CA81-2833-E8EB-04737F82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Local Contests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A8A4-441E-EB26-F692-D2DD7470C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2" y="1825625"/>
            <a:ext cx="11935107" cy="4816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🗓 </a:t>
            </a:r>
            <a:r>
              <a:rPr lang="en-US" b="1" dirty="0">
                <a:ea typeface="+mn-lt"/>
                <a:cs typeface="+mn-lt"/>
              </a:rPr>
              <a:t>Friday, January 17, 2025 (11:59 PM):</a:t>
            </a:r>
            <a:r>
              <a:rPr lang="en-US" dirty="0">
                <a:ea typeface="+mn-lt"/>
                <a:cs typeface="+mn-lt"/>
              </a:rPr>
              <a:t> Deadline for schools and community organizations to </a:t>
            </a:r>
            <a:r>
              <a:rPr lang="en-US" b="1" u="sng" dirty="0">
                <a:ea typeface="+mn-lt"/>
                <a:cs typeface="+mn-lt"/>
              </a:rPr>
              <a:t>register</a:t>
            </a:r>
            <a:r>
              <a:rPr lang="en-US" dirty="0">
                <a:ea typeface="+mn-lt"/>
                <a:cs typeface="+mn-lt"/>
              </a:rPr>
              <a:t> for the 2024-2025 Poetry Out Loud program in Georgia</a:t>
            </a:r>
          </a:p>
          <a:p>
            <a:pPr marL="914400" lvl="1" indent="-457200"/>
            <a:r>
              <a:rPr lang="en-US" sz="2000" dirty="0">
                <a:ea typeface="+mn-lt"/>
                <a:cs typeface="+mn-lt"/>
              </a:rPr>
              <a:t>Visit: </a:t>
            </a:r>
            <a:r>
              <a:rPr lang="en-US" sz="2000" dirty="0">
                <a:ea typeface="+mn-lt"/>
                <a:cs typeface="+mn-lt"/>
                <a:hlinkClick r:id="rId2"/>
              </a:rPr>
              <a:t>https://www.alliancetheatre.org/poetry-out-loud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pPr marL="914400" lvl="1" indent="-457200"/>
            <a:r>
              <a:rPr lang="en-US" sz="2000" dirty="0">
                <a:ea typeface="+mn-lt"/>
                <a:cs typeface="+mn-lt"/>
              </a:rPr>
              <a:t>Select: [Register]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🗓 </a:t>
            </a:r>
            <a:r>
              <a:rPr lang="en-US" b="1" dirty="0">
                <a:ea typeface="+mn-lt"/>
                <a:cs typeface="+mn-lt"/>
              </a:rPr>
              <a:t>Wednesday, January 29, 2025 (11:59 PM):</a:t>
            </a:r>
            <a:r>
              <a:rPr lang="en-US" dirty="0">
                <a:ea typeface="+mn-lt"/>
                <a:cs typeface="+mn-lt"/>
              </a:rPr>
              <a:t> Deadline for schools and community organizations to hold a local contest and </a:t>
            </a:r>
            <a:r>
              <a:rPr lang="en-US" b="1" u="sng" dirty="0">
                <a:ea typeface="+mn-lt"/>
                <a:cs typeface="+mn-lt"/>
              </a:rPr>
              <a:t>report</a:t>
            </a:r>
            <a:r>
              <a:rPr lang="en-US" dirty="0">
                <a:ea typeface="+mn-lt"/>
                <a:cs typeface="+mn-lt"/>
              </a:rPr>
              <a:t> a local champion (who will advance onto Regional Contests).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>
                <a:cs typeface="Calibri" panose="020F0502020204030204"/>
              </a:rPr>
              <a:t>Recommend: hold your local contest in the </a:t>
            </a:r>
            <a:r>
              <a:rPr lang="en-US" b="1" u="sng" dirty="0">
                <a:cs typeface="Calibri" panose="020F0502020204030204"/>
              </a:rPr>
              <a:t>fall semester</a:t>
            </a:r>
            <a:r>
              <a:rPr lang="en-US" dirty="0">
                <a:cs typeface="Calibri" panose="020F0502020204030204"/>
              </a:rPr>
              <a:t>, if possible.</a:t>
            </a:r>
          </a:p>
          <a:p>
            <a:pPr lvl="3"/>
            <a:r>
              <a:rPr lang="en-US" sz="2000" dirty="0">
                <a:ea typeface="+mn-lt"/>
                <a:cs typeface="+mn-lt"/>
              </a:rPr>
              <a:t>If not possible, a few weeks of wiggle room at top of the new year are built!</a:t>
            </a:r>
          </a:p>
          <a:p>
            <a:pPr lvl="3"/>
            <a:r>
              <a:rPr lang="en-US" sz="2000" dirty="0">
                <a:ea typeface="+mn-lt"/>
                <a:cs typeface="+mn-lt"/>
              </a:rPr>
              <a:t>Note: due to inclement weather in January, this deadline was extended from its original date: Friday, Jan. 24</a:t>
            </a:r>
          </a:p>
        </p:txBody>
      </p:sp>
    </p:spTree>
    <p:extLst>
      <p:ext uri="{BB962C8B-B14F-4D97-AF65-F5344CB8AC3E}">
        <p14:creationId xmlns:p14="http://schemas.microsoft.com/office/powerpoint/2010/main" val="287268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9FED667-187A-4C1D-A44F-F7591AA50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803" y="75616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Tools for Teachers &amp; Students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20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CB317A-3060-40B9-A769-95C6D1CE93D4}"/>
              </a:ext>
            </a:extLst>
          </p:cNvPr>
          <p:cNvSpPr/>
          <p:nvPr/>
        </p:nvSpPr>
        <p:spPr bwMode="auto">
          <a:xfrm>
            <a:off x="4539901" y="3814909"/>
            <a:ext cx="5585833" cy="2031325"/>
          </a:xfrm>
          <a:prstGeom prst="rect">
            <a:avLst/>
          </a:prstGeom>
          <a:solidFill>
            <a:srgbClr val="BDD7EE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35846" name="Rectangle 1">
            <a:extLst>
              <a:ext uri="{FF2B5EF4-FFF2-40B4-BE49-F238E27FC236}">
                <a16:creationId xmlns:a16="http://schemas.microsoft.com/office/drawing/2014/main" id="{F42815DA-E36C-4BEF-ADE6-5A3BA1FC2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1" y="3950581"/>
            <a:ext cx="529496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Search tools: browse by poet, poem, subject, or thematic collections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Daily “featured poet” section with biographies </a:t>
            </a:r>
            <a:b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and poems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Free mobile app for iOS and Android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450C612E-8BA6-4939-97D0-D1D43F9F4240}"/>
              </a:ext>
            </a:extLst>
          </p:cNvPr>
          <p:cNvGrpSpPr/>
          <p:nvPr/>
        </p:nvGrpSpPr>
        <p:grpSpPr bwMode="auto">
          <a:xfrm>
            <a:off x="2066265" y="1137704"/>
            <a:ext cx="5585833" cy="2297586"/>
            <a:chOff x="2956142" y="2638425"/>
            <a:chExt cx="5224397" cy="2095500"/>
          </a:xfrm>
          <a:solidFill>
            <a:srgbClr val="5B9BD5"/>
          </a:solidFill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A617B883-B7E5-4C4E-8E52-817651D70227}"/>
                </a:ext>
              </a:extLst>
            </p:cNvPr>
            <p:cNvSpPr/>
            <p:nvPr/>
          </p:nvSpPr>
          <p:spPr>
            <a:xfrm>
              <a:off x="2956142" y="2638425"/>
              <a:ext cx="5224397" cy="209550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AE8766-CB80-409E-98D0-B81EA6A6389C}"/>
                </a:ext>
              </a:extLst>
            </p:cNvPr>
            <p:cNvSpPr txBox="1"/>
            <p:nvPr/>
          </p:nvSpPr>
          <p:spPr>
            <a:xfrm>
              <a:off x="2956142" y="3051794"/>
              <a:ext cx="5148681" cy="4772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35847" name="Rectangle 2">
            <a:extLst>
              <a:ext uri="{FF2B5EF4-FFF2-40B4-BE49-F238E27FC236}">
                <a16:creationId xmlns:a16="http://schemas.microsoft.com/office/drawing/2014/main" id="{303521EF-7F96-4C5D-AF23-7EC7009A7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860" y="1292713"/>
            <a:ext cx="5312641" cy="213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PoetryOutLoud.org</a:t>
            </a: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Poetry anthology 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Teacher’s guide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Audio and video </a:t>
            </a:r>
            <a:b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clips 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Lesson plans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Judge’s guide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Tips on hosting a contest 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546B636-1FED-43EB-B24C-8B3935F4F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3996"/>
          <a:stretch/>
        </p:blipFill>
        <p:spPr bwMode="auto">
          <a:xfrm>
            <a:off x="7803307" y="1135130"/>
            <a:ext cx="2322426" cy="22865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9C2283F-47E4-4903-BA45-A053B94F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65"/>
          <a:stretch/>
        </p:blipFill>
        <p:spPr bwMode="auto">
          <a:xfrm>
            <a:off x="2066264" y="3839662"/>
            <a:ext cx="2322536" cy="20069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61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3806-1427-6CB2-A38E-43E212A3A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ea typeface="+mj-lt"/>
                <a:cs typeface="+mj-lt"/>
              </a:rPr>
              <a:t>Student Workshops (2-hour)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81966-B7A4-7A51-32E4-21CE22BCF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2" y="1709388"/>
            <a:ext cx="12052513" cy="512625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b="1" dirty="0">
                <a:ea typeface="+mn-lt"/>
                <a:cs typeface="+mn-lt"/>
              </a:rPr>
              <a:t>Preparation for Regional Contests</a:t>
            </a:r>
            <a:endParaRPr lang="en-US" dirty="0">
              <a:ea typeface="+mn-lt"/>
              <a:cs typeface="+mn-lt"/>
            </a:endParaRP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💻 Virtual: Saturday, January 25 @ 2:30 – 4:30 PM (Live; via Zoom)</a:t>
            </a:r>
            <a:endParaRPr lang="en-US" b="1" u="sng" dirty="0">
              <a:ea typeface="+mn-lt"/>
              <a:cs typeface="+mn-lt"/>
            </a:endParaRPr>
          </a:p>
          <a:p>
            <a:pPr>
              <a:buNone/>
            </a:pPr>
            <a:endParaRPr lang="en-US">
              <a:cs typeface="Calibri"/>
            </a:endParaRPr>
          </a:p>
          <a:p>
            <a:pPr>
              <a:buNone/>
            </a:pPr>
            <a:r>
              <a:rPr lang="en-US" b="1" dirty="0">
                <a:ea typeface="Calibri" panose="020F0502020204030204"/>
                <a:cs typeface="Calibri"/>
              </a:rPr>
              <a:t>Preparation for State Final </a:t>
            </a:r>
            <a:endParaRPr lang="en-US" dirty="0">
              <a:ea typeface="Calibri" panose="020F0502020204030204"/>
              <a:cs typeface="Calibri"/>
            </a:endParaRPr>
          </a:p>
          <a:p>
            <a:pPr>
              <a:buNone/>
            </a:pPr>
            <a:r>
              <a:rPr lang="en-US" dirty="0">
                <a:ea typeface="Calibri" panose="020F0502020204030204"/>
                <a:cs typeface="Calibri"/>
              </a:rPr>
              <a:t>💻 Virtual: Saturday, February 22 @ 2:30 – 4:30 PM (Live; via Zoom)</a:t>
            </a:r>
            <a:endParaRPr lang="en-US" b="1" u="sng" dirty="0">
              <a:ea typeface="Calibri" panose="020F0502020204030204"/>
              <a:cs typeface="Calibri"/>
            </a:endParaRPr>
          </a:p>
          <a:p>
            <a:pPr>
              <a:buNone/>
            </a:pPr>
            <a:endParaRPr lang="en-US">
              <a:ea typeface="Calibri" panose="020F0502020204030204"/>
              <a:cs typeface="Calibri"/>
            </a:endParaRPr>
          </a:p>
          <a:p>
            <a:pPr>
              <a:buNone/>
            </a:pPr>
            <a:r>
              <a:rPr lang="en-US" sz="2000" b="1" dirty="0">
                <a:ea typeface="Calibri" panose="020F0502020204030204"/>
                <a:cs typeface="Calibri"/>
              </a:rPr>
              <a:t>Workshops will address all Evaluation Criteria: </a:t>
            </a:r>
            <a:endParaRPr lang="en-US" sz="2000" dirty="0">
              <a:ea typeface="Calibri" panose="020F0502020204030204"/>
              <a:cs typeface="Calibri"/>
            </a:endParaRPr>
          </a:p>
          <a:p>
            <a:pPr>
              <a:buFont typeface="Arial,Sans-Serif"/>
              <a:buChar char="•"/>
            </a:pPr>
            <a:r>
              <a:rPr lang="en-US" sz="2000" dirty="0">
                <a:ea typeface="Calibri" panose="020F0502020204030204"/>
                <a:cs typeface="Calibri"/>
              </a:rPr>
              <a:t>Physical Presence</a:t>
            </a:r>
          </a:p>
          <a:p>
            <a:pPr>
              <a:buFont typeface="Arial,Sans-Serif"/>
              <a:buChar char="•"/>
            </a:pPr>
            <a:r>
              <a:rPr lang="en-US" sz="2000" dirty="0">
                <a:ea typeface="Calibri" panose="020F0502020204030204"/>
                <a:cs typeface="Calibri"/>
              </a:rPr>
              <a:t>Voice and Articulation</a:t>
            </a:r>
          </a:p>
          <a:p>
            <a:pPr>
              <a:buFont typeface="Arial,Sans-Serif"/>
              <a:buChar char="•"/>
            </a:pPr>
            <a:r>
              <a:rPr lang="en-US" sz="2000" dirty="0">
                <a:ea typeface="Calibri" panose="020F0502020204030204"/>
                <a:cs typeface="Calibri"/>
              </a:rPr>
              <a:t>Interpretation (formerly "Dramatic Appropriateness") </a:t>
            </a:r>
          </a:p>
          <a:p>
            <a:pPr>
              <a:buFont typeface="Arial,Sans-Serif"/>
              <a:buChar char="•"/>
            </a:pPr>
            <a:r>
              <a:rPr lang="en-US" sz="2000" dirty="0">
                <a:ea typeface="Calibri" panose="020F0502020204030204"/>
                <a:cs typeface="Calibri"/>
              </a:rPr>
              <a:t>Evidence of Understanding </a:t>
            </a:r>
          </a:p>
          <a:p>
            <a:pPr>
              <a:buFont typeface="Arial,Sans-Serif"/>
              <a:buChar char="•"/>
            </a:pPr>
            <a:r>
              <a:rPr lang="en-US" sz="2000" dirty="0">
                <a:ea typeface="Calibri" panose="020F0502020204030204"/>
                <a:cs typeface="Calibri"/>
              </a:rPr>
              <a:t>Overall Performance </a:t>
            </a:r>
          </a:p>
          <a:p>
            <a:pPr>
              <a:buFont typeface="Arial,Sans-Serif"/>
              <a:buChar char="•"/>
            </a:pPr>
            <a:r>
              <a:rPr lang="en-US" sz="2000" dirty="0">
                <a:ea typeface="Calibri" panose="020F0502020204030204"/>
                <a:cs typeface="Calibri"/>
              </a:rPr>
              <a:t>Accuracy</a:t>
            </a:r>
            <a:endParaRPr lang="en-US" sz="2000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E30445C2-FA44-2A28-EC3A-B685BC7D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207" y="4271397"/>
            <a:ext cx="2080702" cy="182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9DB5F-F597-CDDD-F0FF-8CE5396D617F}"/>
              </a:ext>
            </a:extLst>
          </p:cNvPr>
          <p:cNvSpPr txBox="1"/>
          <p:nvPr/>
        </p:nvSpPr>
        <p:spPr>
          <a:xfrm>
            <a:off x="8530700" y="6193300"/>
            <a:ext cx="35051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Photo Source: New York Times</a:t>
            </a:r>
            <a:endParaRPr lang="en-US"/>
          </a:p>
          <a:p>
            <a:pPr algn="ctr"/>
            <a:r>
              <a:rPr lang="en-US" dirty="0">
                <a:cs typeface="Calibri"/>
                <a:hlinkClick r:id="rId3"/>
              </a:rPr>
              <a:t>Opinion: "Memorize that Poem!"</a:t>
            </a:r>
          </a:p>
        </p:txBody>
      </p:sp>
    </p:spTree>
    <p:extLst>
      <p:ext uri="{BB962C8B-B14F-4D97-AF65-F5344CB8AC3E}">
        <p14:creationId xmlns:p14="http://schemas.microsoft.com/office/powerpoint/2010/main" val="225744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5417-CA81-2833-E8EB-04737F82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Regional Contests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A8A4-441E-EB26-F692-D2DD7470C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87" y="1374659"/>
            <a:ext cx="12191669" cy="5483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ea typeface="+mn-lt"/>
                <a:cs typeface="+mn-lt"/>
              </a:rPr>
              <a:t>In-Person Regional Contests: 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📍</a:t>
            </a:r>
            <a:r>
              <a:rPr lang="en-US" sz="2000" b="1" dirty="0">
                <a:ea typeface="+mn-lt"/>
                <a:cs typeface="+mn-lt"/>
              </a:rPr>
              <a:t>Metro Atlanta (South):</a:t>
            </a:r>
            <a:r>
              <a:rPr lang="en-US" sz="2000" dirty="0">
                <a:ea typeface="+mn-lt"/>
                <a:cs typeface="+mn-lt"/>
              </a:rPr>
              <a:t> Saturday, February 1 @ 2 PM (Trilith Studios; Fayetteville, GA)</a:t>
            </a: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📍</a:t>
            </a:r>
            <a:r>
              <a:rPr lang="en-US" sz="2000" b="1" dirty="0">
                <a:ea typeface="+mn-lt"/>
                <a:cs typeface="+mn-lt"/>
              </a:rPr>
              <a:t>Metro Atlanta (Central):</a:t>
            </a:r>
            <a:r>
              <a:rPr lang="en-US" sz="2000" dirty="0">
                <a:ea typeface="+mn-lt"/>
                <a:cs typeface="+mn-lt"/>
              </a:rPr>
              <a:t> Saturday, February 8 @ 11 AM (Alliance Theatre; Atlanta, GA)</a:t>
            </a:r>
            <a:endParaRPr lang="en-US" sz="2000" dirty="0">
              <a:ea typeface="Calibri"/>
              <a:cs typeface="Calibri"/>
            </a:endParaRPr>
          </a:p>
          <a:p>
            <a:pPr>
              <a:buNone/>
            </a:pPr>
            <a:r>
              <a:rPr lang="en-US" sz="2000" dirty="0">
                <a:ea typeface="+mn-lt"/>
                <a:cs typeface="+mn-lt"/>
              </a:rPr>
              <a:t>📍</a:t>
            </a:r>
            <a:r>
              <a:rPr lang="en-US" sz="2000" b="1" dirty="0">
                <a:ea typeface="+mn-lt"/>
                <a:cs typeface="+mn-lt"/>
              </a:rPr>
              <a:t>Metro Atlanta (North):</a:t>
            </a:r>
            <a:r>
              <a:rPr lang="en-US" sz="2000" dirty="0">
                <a:ea typeface="+mn-lt"/>
                <a:cs typeface="+mn-lt"/>
              </a:rPr>
              <a:t> Saturday, February 8 @ 3 PM (Alliance Theatre; Atlanta, GA)</a:t>
            </a: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b="1" dirty="0">
                <a:ea typeface="+mn-lt"/>
                <a:cs typeface="+mn-lt"/>
              </a:rPr>
              <a:t>Virtual Regional Contest:</a:t>
            </a:r>
            <a:r>
              <a:rPr lang="en-US" sz="2000" dirty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💻 </a:t>
            </a:r>
            <a:r>
              <a:rPr lang="en-US" sz="2000" b="1" dirty="0">
                <a:ea typeface="+mn-lt"/>
                <a:cs typeface="+mn-lt"/>
              </a:rPr>
              <a:t>Virtual Option:</a:t>
            </a:r>
            <a:r>
              <a:rPr lang="en-US" sz="2000" dirty="0">
                <a:ea typeface="+mn-lt"/>
                <a:cs typeface="+mn-lt"/>
              </a:rPr>
              <a:t> Wednesday, February 12 @ 5 PM (Live; via Zoom)</a:t>
            </a:r>
            <a:endParaRPr lang="en-US" sz="2000" b="1" u="sng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 🚨 Recommend: Utilize in the event of illness or emergency</a:t>
            </a:r>
            <a:endParaRPr lang="en-US" sz="2000" b="1" u="sng" dirty="0">
              <a:ea typeface="+mn-lt"/>
              <a:cs typeface="+mn-lt"/>
            </a:endParaRPr>
          </a:p>
          <a:p>
            <a:pPr>
              <a:buNone/>
            </a:pPr>
            <a:endParaRPr lang="en-US" sz="2000" dirty="0">
              <a:ea typeface="Calibri"/>
              <a:cs typeface="Calibri" panose="020F0502020204030204"/>
            </a:endParaRPr>
          </a:p>
          <a:p>
            <a:pPr>
              <a:buNone/>
            </a:pPr>
            <a:r>
              <a:rPr lang="en-US" sz="2000" b="1" dirty="0">
                <a:cs typeface="Calibri" panose="020F0502020204030204"/>
              </a:rPr>
              <a:t>What to Expect: </a:t>
            </a:r>
            <a:endParaRPr lang="en-US" sz="2000" dirty="0">
              <a:ea typeface="Calibri"/>
              <a:cs typeface="Calibri" panose="020F0502020204030204"/>
            </a:endParaRPr>
          </a:p>
          <a:p>
            <a:pPr>
              <a:buNone/>
            </a:pPr>
            <a:r>
              <a:rPr lang="en-US" sz="2000" dirty="0">
                <a:cs typeface="Calibri" panose="020F0502020204030204"/>
              </a:rPr>
              <a:t>🥊 Round 1: All Students | Round 2: Top % (TBD based on final student participation numbers)</a:t>
            </a:r>
            <a:endParaRPr lang="en-US" sz="2000" dirty="0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🎤 Prepare: 2 poems | Encouraged: (1) Pre-20th Century + (1) 25-lines or fewer</a:t>
            </a:r>
            <a:endParaRPr lang="en-US" sz="2000" dirty="0">
              <a:highlight>
                <a:srgbClr val="FFFF00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97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D5E-8C90-2FE3-423E-6AE1DD03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a typeface="Calibri Light"/>
                <a:cs typeface="Calibri Light"/>
              </a:rPr>
              <a:t>Regional Contest Updates </a:t>
            </a:r>
            <a:br>
              <a:rPr lang="en-US" b="1" dirty="0">
                <a:ea typeface="Calibri Light"/>
                <a:cs typeface="Calibri Light"/>
              </a:rPr>
            </a:br>
            <a:r>
              <a:rPr lang="en-US" b="1" dirty="0">
                <a:ea typeface="Calibri Light"/>
                <a:cs typeface="Calibri Light"/>
              </a:rPr>
              <a:t>(1/30/25)</a:t>
            </a:r>
            <a:endParaRPr lang="en-US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24862-45A9-5D56-9E01-1C8D43500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3713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sz="2000" b="1" dirty="0">
                <a:latin typeface="Calibri"/>
                <a:ea typeface="Calibri Light"/>
                <a:cs typeface="Calibri Light"/>
              </a:rPr>
              <a:t>Please be advised that, due to registration and contest participation projections, the following changes have been made to the Poetry Out Loud schedule </a:t>
            </a:r>
            <a:endParaRPr lang="en-US"/>
          </a:p>
          <a:p>
            <a:pPr>
              <a:buNone/>
            </a:pPr>
            <a:endParaRPr lang="en-US" sz="2000" b="1" dirty="0">
              <a:latin typeface="Calibri"/>
              <a:ea typeface="Calibri Light"/>
              <a:cs typeface="Calibri Light"/>
            </a:endParaRPr>
          </a:p>
          <a:p>
            <a:pPr>
              <a:buNone/>
            </a:pPr>
            <a:r>
              <a:rPr lang="en-US" sz="2000" b="1" u="sng" dirty="0">
                <a:latin typeface="Calibri"/>
                <a:ea typeface="Calibri Light"/>
                <a:cs typeface="Calibri Light"/>
              </a:rPr>
              <a:t>Effective 12/19/2024:</a:t>
            </a:r>
            <a:r>
              <a:rPr lang="en-US" sz="2000" dirty="0">
                <a:latin typeface="Calibri"/>
                <a:ea typeface="Calibri Light"/>
                <a:cs typeface="Calibri Light"/>
              </a:rPr>
              <a:t> </a:t>
            </a:r>
            <a:endParaRPr lang="en-US" dirty="0">
              <a:ea typeface="Calibri"/>
              <a:cs typeface="Calibri"/>
            </a:endParaRPr>
          </a:p>
          <a:p>
            <a:pPr>
              <a:buNone/>
            </a:pPr>
            <a:endParaRPr lang="en-US" sz="2000" dirty="0">
              <a:latin typeface="Calibri"/>
              <a:ea typeface="Calibri Light"/>
              <a:cs typeface="Calibri Light"/>
            </a:endParaRPr>
          </a:p>
          <a:p>
            <a:pPr>
              <a:buFont typeface="Arial"/>
              <a:buChar char="•"/>
            </a:pPr>
            <a:r>
              <a:rPr lang="en-US" sz="2000" b="1" u="sng" dirty="0">
                <a:latin typeface="Calibri"/>
                <a:ea typeface="Calibri Light"/>
                <a:cs typeface="Calibri Light"/>
              </a:rPr>
              <a:t>Canceled:</a:t>
            </a:r>
            <a:r>
              <a:rPr lang="en-US" sz="2000" b="1" dirty="0">
                <a:latin typeface="Calibri"/>
                <a:ea typeface="Calibri Light"/>
                <a:cs typeface="Calibri Light"/>
              </a:rPr>
              <a:t> WEST (Columbus, GA): Saturday, February 1, 2025</a:t>
            </a:r>
            <a:r>
              <a:rPr lang="en-US" sz="2000" dirty="0">
                <a:latin typeface="Calibri"/>
                <a:ea typeface="Calibri Light"/>
                <a:cs typeface="Calibri Light"/>
              </a:rPr>
              <a:t> (4 PM EST) at Columbus State University - Bo Bartlett Center</a:t>
            </a:r>
          </a:p>
          <a:p>
            <a:pPr>
              <a:buFont typeface="Arial"/>
              <a:buChar char="•"/>
            </a:pPr>
            <a:r>
              <a:rPr lang="en-US" sz="2000" b="1" u="sng" dirty="0">
                <a:latin typeface="Calibri"/>
                <a:ea typeface="Calibri Light"/>
                <a:cs typeface="Calibri Light"/>
              </a:rPr>
              <a:t>Added:</a:t>
            </a:r>
            <a:r>
              <a:rPr lang="en-US" sz="2000" dirty="0">
                <a:latin typeface="Calibri"/>
                <a:ea typeface="Calibri Light"/>
                <a:cs typeface="Calibri Light"/>
              </a:rPr>
              <a:t> </a:t>
            </a:r>
            <a:r>
              <a:rPr lang="en-US" sz="2000" b="1" dirty="0">
                <a:latin typeface="Calibri"/>
                <a:ea typeface="Calibri Light"/>
                <a:cs typeface="Calibri Light"/>
              </a:rPr>
              <a:t>METRO ATLANTA SOUTH (Fayetteville, GA): Saturday, February 1, 2025</a:t>
            </a:r>
            <a:r>
              <a:rPr lang="en-US" sz="2000" dirty="0">
                <a:latin typeface="Calibri"/>
                <a:ea typeface="Calibri Light"/>
                <a:cs typeface="Calibri Light"/>
              </a:rPr>
              <a:t> (2 PM EST) at Trilith Studios  - Production Center</a:t>
            </a:r>
            <a:endParaRPr lang="en-US" sz="2000">
              <a:latin typeface="Calibri"/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sz="2000" dirty="0">
              <a:latin typeface="Calibri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000" b="1" u="sng" dirty="0">
                <a:latin typeface="Calibri"/>
                <a:ea typeface="Calibri Light"/>
                <a:cs typeface="Calibri Light"/>
              </a:rPr>
              <a:t>Effective 1/30/2025: </a:t>
            </a:r>
          </a:p>
          <a:p>
            <a:pPr marL="0" indent="0">
              <a:buNone/>
            </a:pPr>
            <a:endParaRPr lang="en-US" sz="2000" b="1" dirty="0">
              <a:latin typeface="Calibri"/>
              <a:ea typeface="Calibri Light"/>
              <a:cs typeface="Calibri Light"/>
            </a:endParaRPr>
          </a:p>
          <a:p>
            <a:r>
              <a:rPr lang="en-US" sz="2000" b="1" u="sng" dirty="0">
                <a:latin typeface="Calibri"/>
                <a:ea typeface="Calibri Light"/>
                <a:cs typeface="Calibri Light"/>
              </a:rPr>
              <a:t>Canceled</a:t>
            </a:r>
            <a:r>
              <a:rPr lang="en-US" sz="2000" b="1" dirty="0">
                <a:latin typeface="Calibri"/>
                <a:ea typeface="Calibri Light"/>
                <a:cs typeface="Calibri Light"/>
              </a:rPr>
              <a:t>: </a:t>
            </a:r>
            <a:r>
              <a:rPr lang="en-US" sz="2000" b="1" dirty="0">
                <a:latin typeface="Calibri"/>
                <a:ea typeface="Calibri"/>
                <a:cs typeface="Calibri"/>
              </a:rPr>
              <a:t>EAST (Savannah, GA):</a:t>
            </a:r>
            <a:r>
              <a:rPr lang="en-US" sz="2000" dirty="0">
                <a:latin typeface="Calibri"/>
                <a:ea typeface="Calibri"/>
                <a:cs typeface="Calibri"/>
              </a:rPr>
              <a:t> Saturday, February 1 @ 2 PM at Georgia Southern University</a:t>
            </a:r>
          </a:p>
          <a:p>
            <a:endParaRPr lang="en-US" sz="2000" b="1" dirty="0">
              <a:latin typeface="Calibri Light"/>
              <a:ea typeface="Calibri Light"/>
              <a:cs typeface="Calibri Light"/>
            </a:endParaRPr>
          </a:p>
          <a:p>
            <a:pPr indent="0">
              <a:buNone/>
            </a:pP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buNone/>
            </a:pPr>
            <a:endParaRPr lang="en-US" sz="1100" b="1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1160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0954ad-291d-4cf1-bf9e-15b959ae387c">UURH4V7SYXFE-1271437741-187899</_dlc_DocId>
    <_dlc_DocIdUrl xmlns="b50954ad-291d-4cf1-bf9e-15b959ae387c">
      <Url>https://woodruffartscenter.sharepoint.com/sites/AllianceTheatre/at-edu/_layouts/15/DocIdRedir.aspx?ID=UURH4V7SYXFE-1271437741-187899</Url>
      <Description>UURH4V7SYXFE-1271437741-187899</Description>
    </_dlc_DocIdUrl>
    <TaxCatchAll xmlns="b50954ad-291d-4cf1-bf9e-15b959ae387c" xsi:nil="true"/>
    <lcf76f155ced4ddcb4097134ff3c332f xmlns="2a1d18e8-6884-4366-a726-2fbfbf0c3668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A056876D4694DB5B38F7D69B646BA" ma:contentTypeVersion="18" ma:contentTypeDescription="Create a new document." ma:contentTypeScope="" ma:versionID="edaaa7f8f0f973cee3d38daeef2b0275">
  <xsd:schema xmlns:xsd="http://www.w3.org/2001/XMLSchema" xmlns:xs="http://www.w3.org/2001/XMLSchema" xmlns:p="http://schemas.microsoft.com/office/2006/metadata/properties" xmlns:ns2="e445b052-31bd-48b5-8648-98fca0263f39" xmlns:ns3="2a1d18e8-6884-4366-a726-2fbfbf0c3668" xmlns:ns4="b50954ad-291d-4cf1-bf9e-15b959ae387c" targetNamespace="http://schemas.microsoft.com/office/2006/metadata/properties" ma:root="true" ma:fieldsID="3dd18a269f40685ff1e1d26610e8aab8" ns2:_="" ns3:_="" ns4:_="">
    <xsd:import namespace="e445b052-31bd-48b5-8648-98fca0263f39"/>
    <xsd:import namespace="2a1d18e8-6884-4366-a726-2fbfbf0c3668"/>
    <xsd:import namespace="b50954ad-291d-4cf1-bf9e-15b959ae387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5b052-31bd-48b5-8648-98fca0263f3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d18e8-6884-4366-a726-2fbfbf0c3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e0618412-d523-40dd-9ce2-d6e4a83fa4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0954ad-291d-4cf1-bf9e-15b959ae387c" elementFormDefault="qualified">
    <xsd:import namespace="http://schemas.microsoft.com/office/2006/documentManagement/types"/>
    <xsd:import namespace="http://schemas.microsoft.com/office/infopath/2007/PartnerControls"/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211ab8fb-4604-4a1e-bf73-cb7a6f0a1c1b}" ma:internalName="TaxCatchAll" ma:showField="CatchAllData" ma:web="b50954ad-291d-4cf1-bf9e-15b959ae38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84A1A5-D8E2-4F61-A08A-89B205135F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CE80AE-A0CD-499C-A88C-60C06A65C22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3BDBF76-7DE8-4B34-A813-7E8739267BF7}">
  <ds:schemaRefs>
    <ds:schemaRef ds:uri="2a1d18e8-6884-4366-a726-2fbfbf0c3668"/>
    <ds:schemaRef ds:uri="b50954ad-291d-4cf1-bf9e-15b959ae387c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E5E3D099-7B2A-49CC-915A-C5430A497E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45b052-31bd-48b5-8648-98fca0263f39"/>
    <ds:schemaRef ds:uri="2a1d18e8-6884-4366-a726-2fbfbf0c3668"/>
    <ds:schemaRef ds:uri="b50954ad-291d-4cf1-bf9e-15b959ae3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Office Theme</vt:lpstr>
      <vt:lpstr>Office Hours</vt:lpstr>
      <vt:lpstr>Our North Star</vt:lpstr>
      <vt:lpstr>PowerPoint Presentation</vt:lpstr>
      <vt:lpstr>PowerPoint Presentation</vt:lpstr>
      <vt:lpstr>Local Contests</vt:lpstr>
      <vt:lpstr>PowerPoint Presentation</vt:lpstr>
      <vt:lpstr>Student Workshops (2-hour)</vt:lpstr>
      <vt:lpstr>Regional Contests</vt:lpstr>
      <vt:lpstr>Regional Contest Updates  (1/30/25)</vt:lpstr>
      <vt:lpstr>State Final</vt:lpstr>
      <vt:lpstr>National Finals </vt:lpstr>
      <vt:lpstr>PowerPoint Presentation</vt:lpstr>
      <vt:lpstr>Questions + Discussion</vt:lpstr>
      <vt:lpstr>Closure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309</cp:revision>
  <dcterms:created xsi:type="dcterms:W3CDTF">2023-01-20T14:49:50Z</dcterms:created>
  <dcterms:modified xsi:type="dcterms:W3CDTF">2025-01-30T13:57:57Z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0x010100FCFA056876D4694DB5B38F7D69B646BA</vt:lpwstr>
  </property>
  <property fmtid="{D5CDD505-2E9C-101B-9397-08002B2CF9AE}" pid="3" name="_dlc_DocIdItemGuid">
    <vt:lpwstr>17a301ae-60f9-4a62-aadc-0f9a6d890a4d</vt:lpwstr>
  </property>
  <property fmtid="{D5CDD505-2E9C-101B-9397-08002B2CF9AE}" pid="4" name="MediaServiceImageTags">
    <vt:lpwstr/>
  </property>
</Properties>
</file>